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5" r:id="rId9"/>
    <p:sldId id="262" r:id="rId10"/>
    <p:sldId id="266" r:id="rId11"/>
    <p:sldId id="268" r:id="rId12"/>
    <p:sldId id="264" r:id="rId13"/>
    <p:sldId id="269" r:id="rId14"/>
    <p:sldId id="270" r:id="rId15"/>
    <p:sldId id="280" r:id="rId16"/>
    <p:sldId id="281" r:id="rId17"/>
    <p:sldId id="271" r:id="rId18"/>
    <p:sldId id="292" r:id="rId19"/>
    <p:sldId id="275" r:id="rId20"/>
    <p:sldId id="290" r:id="rId21"/>
    <p:sldId id="293" r:id="rId22"/>
    <p:sldId id="283" r:id="rId23"/>
    <p:sldId id="282" r:id="rId24"/>
    <p:sldId id="285" r:id="rId25"/>
    <p:sldId id="284" r:id="rId26"/>
    <p:sldId id="296" r:id="rId27"/>
    <p:sldId id="286" r:id="rId28"/>
    <p:sldId id="287" r:id="rId29"/>
    <p:sldId id="288" r:id="rId30"/>
    <p:sldId id="294" r:id="rId31"/>
    <p:sldId id="295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C9"/>
    <a:srgbClr val="CB3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93" autoAdjust="0"/>
  </p:normalViewPr>
  <p:slideViewPr>
    <p:cSldViewPr snapToGrid="0">
      <p:cViewPr varScale="1">
        <p:scale>
          <a:sx n="61" d="100"/>
          <a:sy n="61" d="100"/>
        </p:scale>
        <p:origin x="88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E96E0-2F2C-48BC-B65C-13F394A7ED20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6DB8F-B777-46D9-8DD2-5E8E20EE1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32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DB8F-B777-46D9-8DD2-5E8E20EE1C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4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Cardio vascular, cerebrovascular, respiratory, diabetes etc…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DB8F-B777-46D9-8DD2-5E8E20EE1CF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06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A3C58-6F4D-47A6-94BB-956A6E041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4DB46-1110-444A-A2DB-BF8ACCA84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49538-7F25-46DB-829E-90A2594A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1DF4-71E4-4EE6-A534-6D2104B931C2}" type="datetime1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5D9B0-56C4-4AF0-9554-DC350F9D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FA544-F4AD-4FAE-A6D8-4A1E7F0D5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1DD1-8A47-4343-BFC9-4692CEF92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DD187A-B5D2-47C6-9900-D5AAB9AF6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A0DBB-A8B7-4A91-908F-4B577E61D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F8B3E-0543-4AD3-A25F-02C967091217}" type="datetime1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34F4F-A710-4203-B160-859A8547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F8026-E05B-48D2-956F-E0FABF47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4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BA4798-C756-49CE-A147-89289C6AB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C962F-D5E8-4120-AB0A-8C608D7FD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758E5-A1DB-4D80-9EE5-370E9CB71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95BD-9F53-46D3-8E25-6B86FB3EC0B1}" type="datetime1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78069-3970-4067-B348-E5B87437D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2FEE6-42B6-4BE8-A5C2-BFCC21EDE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77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15EB1-670A-4163-B824-0B767A7E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0FB19-354C-4DB6-88CF-CBF2B550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"/>
              </a:spcBef>
              <a:spcAft>
                <a:spcPts val="800"/>
              </a:spcAft>
              <a:defRPr/>
            </a:lvl1pPr>
            <a:lvl2pPr>
              <a:spcBef>
                <a:spcPts val="200"/>
              </a:spcBef>
              <a:spcAft>
                <a:spcPts val="800"/>
              </a:spcAft>
              <a:defRPr/>
            </a:lvl2pPr>
            <a:lvl3pPr>
              <a:spcBef>
                <a:spcPts val="200"/>
              </a:spcBef>
              <a:spcAft>
                <a:spcPts val="800"/>
              </a:spcAft>
              <a:defRPr/>
            </a:lvl3pPr>
            <a:lvl4pPr>
              <a:spcBef>
                <a:spcPts val="200"/>
              </a:spcBef>
              <a:spcAft>
                <a:spcPts val="800"/>
              </a:spcAft>
              <a:defRPr/>
            </a:lvl4pPr>
            <a:lvl5pPr>
              <a:spcBef>
                <a:spcPts val="20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A67E3-F61C-4643-BEAA-933A90A90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E7B34-79A2-468E-85D1-F729C152AF8D}" type="datetime1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1E7D-3BFC-4BE6-92C8-3267A496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947B1-123B-4AF3-BCD5-A585249A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0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3868-CF3E-4156-852E-01F2559C1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0E900-AECD-474C-9C8F-46AC26039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2C70C-A840-4E2E-84FD-A87381A1A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A555-3E77-4997-B2C1-DDE1241C337E}" type="datetime1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AB3A8-F707-4A1A-8ECA-9782CDEF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4EB8E-076D-4FC6-A9BE-DE389FA9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D6546-175A-4D3A-8F1E-F3A440A2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77A76-0740-45A6-9F8C-5F240C453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D9EB1-C890-4DAB-9AE5-303458F1E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C7556-DACD-4EF7-83B0-1A136F73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EE400-4B71-453A-8D3A-5BDEA5543F78}" type="datetime1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52F5F-E244-44D3-A2AD-35B52936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95BB8-5B8F-4FE3-A403-68D59F9B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33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6C82-ADAB-464A-BAE6-4F757C76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3172E-50F0-4AAB-842E-4F9BBD4FB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B3D9D-3A7F-4055-8170-8298121773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D952E-E65F-42C0-AB8C-9523B897A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2AD17-64B9-4F3F-9680-4824AAAD5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A5D7D6-4BB1-41C4-911F-9FA92C8A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63EF-D5F3-41E9-B7E5-9AD2FD3A0E97}" type="datetime1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0C5C3A-624F-461C-8F75-1D890D011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524134-96B6-46E9-9035-1DBD9CF6F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37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BB98-07B0-4BBB-A703-220302BB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531E0D-F2F2-4655-8FFE-624AAF056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4D7D1-D13B-4888-960F-B1F0ADD95994}" type="datetime1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814684-7262-4470-8D1F-D39795C8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4E323-E7E0-4718-9D35-0D00802F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7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4687EE-3E87-4C20-BA61-03799206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0BC5-3A60-4B0C-AF34-540B0C11E0EF}" type="datetime1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D118D9-07F9-4242-A343-B2B23F07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05CFF-8F80-4192-B764-FA7610B3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83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F4E0B-7BDB-40D0-A16B-B91AA4DD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B80DD-771E-45E1-9A3C-C21B76113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8EF5E-5D77-49C7-8C81-B644A8264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F3515-85F6-4142-81B6-0E418780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5CCA-C912-4F50-B657-63942E7B30AE}" type="datetime1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CD252E-C082-4330-82C2-47E20C8C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BC7CF-2893-4982-9BAC-8A5641470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49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AEA19-339C-451C-8639-F0EF4B917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3D114-15F7-4307-AF79-DBE09E847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76F95C-9625-4874-A129-210983DCC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18866-F207-4326-9151-6301C3F7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6FDD-1A21-441D-8C23-B25EB8AA576C}" type="datetime1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294FA-8B1D-4245-8669-D7527550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20B89-5E00-4B4A-A8B6-9DE5931B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00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E051A4-1E66-4779-B114-154B18736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076DF-20CD-4503-8764-15099835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848AE-87F5-4507-B40E-A0FA080CC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AE365-1633-48DA-A0D9-895AA6773E35}" type="datetime1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666DF-4542-4D18-9BE5-073EB0E0A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2BDFA-CC4E-4DCF-BB1F-095DB82FF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9C3D-C0A5-4436-9842-AD0819615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80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CB3564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just" defTabSz="914400" rtl="0" eaLnBrk="1" latinLnBrk="0" hangingPunct="1">
        <a:lnSpc>
          <a:spcPct val="100000"/>
        </a:lnSpc>
        <a:spcBef>
          <a:spcPts val="120"/>
        </a:spcBef>
        <a:spcAft>
          <a:spcPts val="80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just" defTabSz="914400" rtl="0" eaLnBrk="1" latinLnBrk="0" hangingPunct="1">
        <a:lnSpc>
          <a:spcPct val="100000"/>
        </a:lnSpc>
        <a:spcBef>
          <a:spcPts val="12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just" defTabSz="914400" rtl="0" eaLnBrk="1" latinLnBrk="0" hangingPunct="1">
        <a:lnSpc>
          <a:spcPct val="100000"/>
        </a:lnSpc>
        <a:spcBef>
          <a:spcPts val="12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just" defTabSz="914400" rtl="0" eaLnBrk="1" latinLnBrk="0" hangingPunct="1">
        <a:lnSpc>
          <a:spcPct val="100000"/>
        </a:lnSpc>
        <a:spcBef>
          <a:spcPts val="120"/>
        </a:spcBef>
        <a:spcAft>
          <a:spcPts val="8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just" defTabSz="914400" rtl="0" eaLnBrk="1" latinLnBrk="0" hangingPunct="1">
        <a:lnSpc>
          <a:spcPct val="100000"/>
        </a:lnSpc>
        <a:spcBef>
          <a:spcPts val="120"/>
        </a:spcBef>
        <a:spcAft>
          <a:spcPts val="8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lanaya@bradford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E503-1B60-43B0-A875-49D511F51C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CB3564"/>
                </a:solidFill>
              </a:rPr>
              <a:t>Locked down in distress: a causal estimation of the mental-health fallout from the COVID-19 pandemic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A76EBC-9934-4F8C-B943-5400B4C13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250610"/>
              </p:ext>
            </p:extLst>
          </p:nvPr>
        </p:nvGraphicFramePr>
        <p:xfrm>
          <a:off x="1156639" y="3810828"/>
          <a:ext cx="9915180" cy="709930"/>
        </p:xfrm>
        <a:graphic>
          <a:graphicData uri="http://schemas.openxmlformats.org/drawingml/2006/table">
            <a:tbl>
              <a:tblPr/>
              <a:tblGrid>
                <a:gridCol w="2478795">
                  <a:extLst>
                    <a:ext uri="{9D8B030D-6E8A-4147-A177-3AD203B41FA5}">
                      <a16:colId xmlns:a16="http://schemas.microsoft.com/office/drawing/2014/main" val="557789557"/>
                    </a:ext>
                  </a:extLst>
                </a:gridCol>
                <a:gridCol w="2478795">
                  <a:extLst>
                    <a:ext uri="{9D8B030D-6E8A-4147-A177-3AD203B41FA5}">
                      <a16:colId xmlns:a16="http://schemas.microsoft.com/office/drawing/2014/main" val="2207882248"/>
                    </a:ext>
                  </a:extLst>
                </a:gridCol>
                <a:gridCol w="2478795">
                  <a:extLst>
                    <a:ext uri="{9D8B030D-6E8A-4147-A177-3AD203B41FA5}">
                      <a16:colId xmlns:a16="http://schemas.microsoft.com/office/drawing/2014/main" val="3684501349"/>
                    </a:ext>
                  </a:extLst>
                </a:gridCol>
                <a:gridCol w="2478795">
                  <a:extLst>
                    <a:ext uri="{9D8B030D-6E8A-4147-A177-3AD203B41FA5}">
                      <a16:colId xmlns:a16="http://schemas.microsoft.com/office/drawing/2014/main" val="1602203987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Lina Anaya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Peter Howley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Muhammad Waqas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Gaston Yalonetzky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014566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University of Bradford</a:t>
                      </a:r>
                      <a:endParaRPr lang="en-GB" sz="200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University of Leeds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University of Bradford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University of Leeds</a:t>
                      </a:r>
                      <a:endParaRPr lang="en-GB" sz="2000" dirty="0">
                        <a:effectLst/>
                      </a:endParaRPr>
                    </a:p>
                  </a:txBody>
                  <a:tcPr marL="73025" marR="73025" marT="9525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9930878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082F95-EE96-455F-9F30-88F94DD7268E}"/>
              </a:ext>
            </a:extLst>
          </p:cNvPr>
          <p:cNvSpPr txBox="1">
            <a:spLocks/>
          </p:cNvSpPr>
          <p:nvPr/>
        </p:nvSpPr>
        <p:spPr>
          <a:xfrm>
            <a:off x="838200" y="4710115"/>
            <a:ext cx="10515600" cy="1466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Workshop on Mental Health and the COVID-19 Pandemic</a:t>
            </a:r>
          </a:p>
          <a:p>
            <a:r>
              <a:rPr lang="en-GB" sz="2000" dirty="0"/>
              <a:t>4 April 2022</a:t>
            </a:r>
          </a:p>
          <a:p>
            <a:endParaRPr lang="en-GB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309557-AE0C-416B-A3D4-F620168213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8" y="298901"/>
            <a:ext cx="3449692" cy="877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University of Bradford - Rankings, Courses, Acceptance Rate">
            <a:extLst>
              <a:ext uri="{FF2B5EF4-FFF2-40B4-BE49-F238E27FC236}">
                <a16:creationId xmlns:a16="http://schemas.microsoft.com/office/drawing/2014/main" id="{6C1F9CA2-C5E9-4A5C-BB66-63EFECF4F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220" y="162652"/>
            <a:ext cx="3172857" cy="1315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The logo : Communications and Engagement">
            <a:extLst>
              <a:ext uri="{FF2B5EF4-FFF2-40B4-BE49-F238E27FC236}">
                <a16:creationId xmlns:a16="http://schemas.microsoft.com/office/drawing/2014/main" id="{070DB99B-B1A6-4808-89D4-711FC1C0E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472" y="190134"/>
            <a:ext cx="3059017" cy="98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9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54F78-B74B-4DFD-86B3-F0A78247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</a:t>
            </a:r>
            <a:r>
              <a:rPr lang="en-GB" baseline="0" dirty="0"/>
              <a:t> design: </a:t>
            </a:r>
            <a:r>
              <a:rPr lang="en-GB" sz="4000" kern="1200" baseline="0" dirty="0">
                <a:effectLst/>
              </a:rPr>
              <a:t>difference-in-differences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7E306-CD74-4869-B01D-E81AC54CFE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baseline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𝑘𝑖𝑡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𝑘𝑖𝑡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GB" baseline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: interview Post Lockdown is a dummy variable that takes the value of one if the individual was interviewed after March the 23</a:t>
                </a:r>
                <a:r>
                  <a:rPr lang="en-GB" baseline="30000" dirty="0"/>
                  <a:t>rd</a:t>
                </a:r>
              </a:p>
              <a:p>
                <a:pPr marL="0" indent="0">
                  <a:buNone/>
                </a:pPr>
                <a:endParaRPr lang="en-GB" baseline="30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GB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𝑇</m:t>
                        </m:r>
                      </m:e>
                      <m:sub>
                        <m:r>
                          <a:rPr lang="en-GB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𝑖</m:t>
                        </m:r>
                        <m:r>
                          <a:rPr lang="en-GB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GB" kern="1200" dirty="0">
                    <a:solidFill>
                      <a:schemeClr val="tx1"/>
                    </a:solidFill>
                    <a:effectLst/>
                    <a:latin typeface="+mn-lt"/>
                    <a:cs typeface="+mn-cs"/>
                  </a:rPr>
                  <a:t>: </a:t>
                </a:r>
                <a:r>
                  <a:rPr lang="en-GB" kern="1200" dirty="0">
                    <a:solidFill>
                      <a:schemeClr val="tx1"/>
                    </a:solidFill>
                    <a:effectLst/>
                  </a:rPr>
                  <a:t>Jun2019-May2020 is a dummy that takes the value of one if the interview occurs between June 1st, 2019 and May 31st, 2020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7E306-CD74-4869-B01D-E81AC54CFE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9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DFC17-56F2-4C83-916C-FBCC6B3CF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75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54F78-B74B-4DFD-86B3-F0A78247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</a:t>
            </a:r>
            <a:r>
              <a:rPr lang="en-GB" baseline="0" dirty="0"/>
              <a:t> design: </a:t>
            </a:r>
            <a:r>
              <a:rPr lang="en-GB" sz="4000" kern="1200" baseline="0" dirty="0">
                <a:effectLst/>
              </a:rPr>
              <a:t>difference-in-differences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7E306-CD74-4869-B01D-E81AC54CFE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baseline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𝑘𝑖𝑡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𝑘𝑖𝑡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GB" baseline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𝑘𝑖𝑡</m:t>
                        </m:r>
                      </m:sub>
                    </m:sSub>
                  </m:oMath>
                </a14:m>
                <a:r>
                  <a:rPr lang="en-GB" dirty="0"/>
                  <a:t> is a vector with dummies of demographic characteristics such </a:t>
                </a:r>
                <a:r>
                  <a:rPr lang="en-GB" i="1" u="sng" dirty="0"/>
                  <a:t>sex at birth</a:t>
                </a:r>
                <a:r>
                  <a:rPr lang="en-GB" dirty="0"/>
                  <a:t>, </a:t>
                </a:r>
                <a:r>
                  <a:rPr lang="en-GB" i="1" u="sng" dirty="0"/>
                  <a:t>BAME identity</a:t>
                </a:r>
                <a:r>
                  <a:rPr lang="en-GB" dirty="0"/>
                  <a:t> (i.e., Black, Asian, and Minority Ethnic), </a:t>
                </a:r>
                <a:r>
                  <a:rPr lang="en-GB" i="1" u="sng" dirty="0"/>
                  <a:t>born outside the UK</a:t>
                </a:r>
                <a:r>
                  <a:rPr lang="en-GB" dirty="0"/>
                  <a:t>, and indicators for </a:t>
                </a:r>
                <a:r>
                  <a:rPr lang="en-GB" i="1" u="sng" dirty="0"/>
                  <a:t>age groups</a:t>
                </a:r>
              </a:p>
              <a:p>
                <a:endParaRPr lang="en-GB" baseline="30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dirty="0"/>
                  <a:t> corresponds</a:t>
                </a:r>
                <a:r>
                  <a:rPr lang="en-GB" baseline="0" dirty="0"/>
                  <a:t> to the error term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7E306-CD74-4869-B01D-E81AC54CFE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9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43828-BD16-4A8B-B9E2-6A96C292B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05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E4BE22CF-3E82-49A8-A218-DEFDED1D2AAD}"/>
              </a:ext>
            </a:extLst>
          </p:cNvPr>
          <p:cNvSpPr/>
          <p:nvPr/>
        </p:nvSpPr>
        <p:spPr>
          <a:xfrm>
            <a:off x="7882409" y="2242772"/>
            <a:ext cx="2163499" cy="3428035"/>
          </a:xfrm>
          <a:prstGeom prst="rect">
            <a:avLst/>
          </a:prstGeom>
          <a:solidFill>
            <a:srgbClr val="FF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00533BE-C135-40D1-973F-4A770A07B1B8}"/>
              </a:ext>
            </a:extLst>
          </p:cNvPr>
          <p:cNvSpPr/>
          <p:nvPr/>
        </p:nvSpPr>
        <p:spPr>
          <a:xfrm>
            <a:off x="5712552" y="2251868"/>
            <a:ext cx="2163499" cy="34280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59A8B7-1D3F-42A3-A786-0BC003C0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kern="1200" dirty="0">
                <a:effectLst/>
              </a:rPr>
              <a:t>Research</a:t>
            </a:r>
            <a:r>
              <a:rPr lang="en-GB" sz="4000" kern="1200" baseline="0" dirty="0">
                <a:effectLst/>
              </a:rPr>
              <a:t> design: difference-in-differences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F40E5-4AB4-4C66-9F42-3B996C78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12</a:t>
            </a:fld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1BB9A3D-03FC-48FC-84D4-800FC9BC204A}"/>
              </a:ext>
            </a:extLst>
          </p:cNvPr>
          <p:cNvCxnSpPr>
            <a:cxnSpLocks/>
          </p:cNvCxnSpPr>
          <p:nvPr/>
        </p:nvCxnSpPr>
        <p:spPr>
          <a:xfrm>
            <a:off x="5712553" y="5666403"/>
            <a:ext cx="446782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4D4FA73-2CE6-4691-8C0F-8CE069665EDE}"/>
              </a:ext>
            </a:extLst>
          </p:cNvPr>
          <p:cNvCxnSpPr>
            <a:cxnSpLocks/>
          </p:cNvCxnSpPr>
          <p:nvPr/>
        </p:nvCxnSpPr>
        <p:spPr>
          <a:xfrm flipV="1">
            <a:off x="5714483" y="2251868"/>
            <a:ext cx="0" cy="34280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F72ED7D-A3D9-4706-9BF4-B05446149EAB}"/>
              </a:ext>
            </a:extLst>
          </p:cNvPr>
          <p:cNvCxnSpPr/>
          <p:nvPr/>
        </p:nvCxnSpPr>
        <p:spPr>
          <a:xfrm flipV="1">
            <a:off x="7877020" y="2251868"/>
            <a:ext cx="0" cy="341453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BD65A1E-B117-40C9-B7BF-1602A08BF995}"/>
              </a:ext>
            </a:extLst>
          </p:cNvPr>
          <p:cNvSpPr txBox="1"/>
          <p:nvPr/>
        </p:nvSpPr>
        <p:spPr>
          <a:xfrm>
            <a:off x="4527450" y="1801424"/>
            <a:ext cx="1705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Mental Distress (M)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61D723-557B-4FEF-A042-0E78D5FB272D}"/>
              </a:ext>
            </a:extLst>
          </p:cNvPr>
          <p:cNvSpPr txBox="1"/>
          <p:nvPr/>
        </p:nvSpPr>
        <p:spPr>
          <a:xfrm>
            <a:off x="9197502" y="5679903"/>
            <a:ext cx="1459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Interview date (t)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BCD04E-67A6-442E-A643-5BD69195AACB}"/>
              </a:ext>
            </a:extLst>
          </p:cNvPr>
          <p:cNvSpPr txBox="1"/>
          <p:nvPr/>
        </p:nvSpPr>
        <p:spPr>
          <a:xfrm>
            <a:off x="7089943" y="5679903"/>
            <a:ext cx="157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March 23</a:t>
            </a:r>
            <a:r>
              <a:rPr lang="en-US" baseline="30000" dirty="0"/>
              <a:t>rd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4A95E14-7E44-44AF-9D41-42234E34B1C8}"/>
              </a:ext>
            </a:extLst>
          </p:cNvPr>
          <p:cNvCxnSpPr>
            <a:cxnSpLocks/>
          </p:cNvCxnSpPr>
          <p:nvPr/>
        </p:nvCxnSpPr>
        <p:spPr>
          <a:xfrm flipV="1">
            <a:off x="5712552" y="3670263"/>
            <a:ext cx="2153836" cy="75314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AEACB06-7A93-4D97-98D0-A345A784ED00}"/>
              </a:ext>
            </a:extLst>
          </p:cNvPr>
          <p:cNvSpPr txBox="1"/>
          <p:nvPr/>
        </p:nvSpPr>
        <p:spPr>
          <a:xfrm>
            <a:off x="5996795" y="2244264"/>
            <a:ext cx="1495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Pre-lockdown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E31421-580C-46A7-AA32-433243C1E370}"/>
              </a:ext>
            </a:extLst>
          </p:cNvPr>
          <p:cNvSpPr txBox="1"/>
          <p:nvPr/>
        </p:nvSpPr>
        <p:spPr>
          <a:xfrm>
            <a:off x="8253725" y="2263627"/>
            <a:ext cx="1495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Post-lockdown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A6EB526-AB2B-4BBE-A2DB-AB7BC2FEC786}"/>
              </a:ext>
            </a:extLst>
          </p:cNvPr>
          <p:cNvCxnSpPr>
            <a:cxnSpLocks/>
          </p:cNvCxnSpPr>
          <p:nvPr/>
        </p:nvCxnSpPr>
        <p:spPr>
          <a:xfrm flipV="1">
            <a:off x="7876054" y="2690632"/>
            <a:ext cx="1801106" cy="979504"/>
          </a:xfrm>
          <a:prstGeom prst="line">
            <a:avLst/>
          </a:prstGeom>
          <a:ln>
            <a:prstDash val="soli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6B3080-B5A6-4655-BAF4-DE54F1DB98FF}"/>
              </a:ext>
            </a:extLst>
          </p:cNvPr>
          <p:cNvCxnSpPr>
            <a:cxnSpLocks/>
          </p:cNvCxnSpPr>
          <p:nvPr/>
        </p:nvCxnSpPr>
        <p:spPr>
          <a:xfrm flipV="1">
            <a:off x="5724150" y="3775835"/>
            <a:ext cx="3983941" cy="1342697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4541B43-7502-467C-8179-EAA11BB876EE}"/>
              </a:ext>
            </a:extLst>
          </p:cNvPr>
          <p:cNvSpPr txBox="1"/>
          <p:nvPr/>
        </p:nvSpPr>
        <p:spPr>
          <a:xfrm>
            <a:off x="9613149" y="3576090"/>
            <a:ext cx="2246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June 2018 to May 2019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AEDB0C-C31E-4B61-9506-29CA99B52CB4}"/>
              </a:ext>
            </a:extLst>
          </p:cNvPr>
          <p:cNvCxnSpPr>
            <a:cxnSpLocks/>
          </p:cNvCxnSpPr>
          <p:nvPr/>
        </p:nvCxnSpPr>
        <p:spPr>
          <a:xfrm flipV="1">
            <a:off x="7866388" y="3078573"/>
            <a:ext cx="1841703" cy="598019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D4B1C86-A425-40BF-8D8C-9027C6FB39F2}"/>
              </a:ext>
            </a:extLst>
          </p:cNvPr>
          <p:cNvSpPr txBox="1"/>
          <p:nvPr/>
        </p:nvSpPr>
        <p:spPr>
          <a:xfrm>
            <a:off x="9554022" y="2740019"/>
            <a:ext cx="2206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June 2019 to May 2020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A8D8B44-8C0A-4A02-9C38-B2292A28303E}"/>
                  </a:ext>
                </a:extLst>
              </p:cNvPr>
              <p:cNvSpPr txBox="1"/>
              <p:nvPr/>
            </p:nvSpPr>
            <p:spPr>
              <a:xfrm>
                <a:off x="351476" y="2491026"/>
                <a:ext cx="5291635" cy="1246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𝑃𝑜𝑠𝑡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𝑃𝑟𝑒</m:t>
                          </m:r>
                        </m:e>
                      </m:d>
                    </m:oMath>
                  </m:oMathPara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𝐽𝑢𝑛𝑒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2019 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2020 −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𝐽𝑢𝑛𝑒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2018 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2019)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A8D8B44-8C0A-4A02-9C38-B2292A283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76" y="2491026"/>
                <a:ext cx="5291635" cy="1246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E7C570B-8922-472C-9BD2-D930627C313C}"/>
                  </a:ext>
                </a:extLst>
              </p:cNvPr>
              <p:cNvSpPr txBox="1"/>
              <p:nvPr/>
            </p:nvSpPr>
            <p:spPr>
              <a:xfrm>
                <a:off x="2434630" y="4139406"/>
                <a:ext cx="9745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E7C570B-8922-472C-9BD2-D930627C3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30" y="4139406"/>
                <a:ext cx="974562" cy="307777"/>
              </a:xfrm>
              <a:prstGeom prst="rect">
                <a:avLst/>
              </a:prstGeom>
              <a:blipFill>
                <a:blip r:embed="rId3"/>
                <a:stretch>
                  <a:fillRect l="-8750" r="-187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1C57887-789B-41EC-B46C-8CEFA8E44A3D}"/>
              </a:ext>
            </a:extLst>
          </p:cNvPr>
          <p:cNvSpPr/>
          <p:nvPr/>
        </p:nvSpPr>
        <p:spPr>
          <a:xfrm>
            <a:off x="2270237" y="2921876"/>
            <a:ext cx="1460937" cy="4099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2F1C09D8-0BB9-42B1-AF0E-C55450F86C23}"/>
              </a:ext>
            </a:extLst>
          </p:cNvPr>
          <p:cNvSpPr/>
          <p:nvPr/>
        </p:nvSpPr>
        <p:spPr>
          <a:xfrm rot="16200000">
            <a:off x="7626229" y="611521"/>
            <a:ext cx="598020" cy="254452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7A5D6D9-926D-4489-A648-B12FFCDF068A}"/>
              </a:ext>
            </a:extLst>
          </p:cNvPr>
          <p:cNvSpPr/>
          <p:nvPr/>
        </p:nvSpPr>
        <p:spPr>
          <a:xfrm>
            <a:off x="282035" y="3334121"/>
            <a:ext cx="5361076" cy="4417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DFB7FC1-AA3B-4829-B0E5-016B14D9C2CC}"/>
              </a:ext>
            </a:extLst>
          </p:cNvPr>
          <p:cNvCxnSpPr>
            <a:cxnSpLocks/>
          </p:cNvCxnSpPr>
          <p:nvPr/>
        </p:nvCxnSpPr>
        <p:spPr>
          <a:xfrm>
            <a:off x="10710043" y="2974426"/>
            <a:ext cx="0" cy="660124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BD5BB411-E70D-494B-B94D-1C5FF0938A9E}"/>
              </a:ext>
            </a:extLst>
          </p:cNvPr>
          <p:cNvSpPr/>
          <p:nvPr/>
        </p:nvSpPr>
        <p:spPr>
          <a:xfrm>
            <a:off x="2259727" y="4109363"/>
            <a:ext cx="1460937" cy="4099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2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5" grpId="0" animBg="1"/>
      <p:bldP spid="13" grpId="0"/>
      <p:bldP spid="14" grpId="0"/>
      <p:bldP spid="27" grpId="0"/>
      <p:bldP spid="30" grpId="0"/>
      <p:bldP spid="33" grpId="0"/>
      <p:bldP spid="34" grpId="0"/>
      <p:bldP spid="3" grpId="0" animBg="1"/>
      <p:bldP spid="5" grpId="0" animBg="1"/>
      <p:bldP spid="24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00FD-B6BC-4A66-B390-AEBF29998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of the first pandemic wave impact on mental health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0A965-D149-41AE-85D4-CE240AAD35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Research</a:t>
            </a:r>
            <a:r>
              <a:rPr lang="es-CO" dirty="0"/>
              <a:t> </a:t>
            </a:r>
            <a:r>
              <a:rPr lang="en-GB" dirty="0"/>
              <a:t>Question</a:t>
            </a:r>
            <a:r>
              <a:rPr lang="es-CO" dirty="0"/>
              <a:t> </a:t>
            </a:r>
            <a:r>
              <a:rPr lang="en-GB" dirty="0"/>
              <a:t>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DE6D2-39AA-459A-A90C-5AE1E261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996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F62BC3-39AC-466C-858B-97D825EF7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522" y="804225"/>
            <a:ext cx="3842534" cy="5416675"/>
          </a:xfrm>
        </p:spPr>
        <p:txBody>
          <a:bodyPr/>
          <a:lstStyle/>
          <a:p>
            <a:r>
              <a:rPr lang="en-GB" dirty="0"/>
              <a:t>Our sample is roughly half female</a:t>
            </a:r>
          </a:p>
          <a:p>
            <a:endParaRPr lang="en-GB" dirty="0"/>
          </a:p>
          <a:p>
            <a:r>
              <a:rPr lang="en-GB" dirty="0"/>
              <a:t>Between 8% to 12% are BAME or not born in the 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E451245-7ACE-4C1B-8A4E-7F745AE85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14" y="454857"/>
            <a:ext cx="7079108" cy="6115413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70FE953-9DA4-495D-9187-A8484F6C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14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E0850F-0192-4358-8206-8E0F6597FBEF}"/>
              </a:ext>
            </a:extLst>
          </p:cNvPr>
          <p:cNvSpPr/>
          <p:nvPr/>
        </p:nvSpPr>
        <p:spPr>
          <a:xfrm>
            <a:off x="4527479" y="2417380"/>
            <a:ext cx="2346287" cy="2312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7C513E-D099-455F-B31F-8F7C9DAFDB83}"/>
              </a:ext>
            </a:extLst>
          </p:cNvPr>
          <p:cNvSpPr/>
          <p:nvPr/>
        </p:nvSpPr>
        <p:spPr>
          <a:xfrm>
            <a:off x="4527478" y="2874580"/>
            <a:ext cx="2346287" cy="2312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0571D0-1A1A-4DE3-AB2B-2D1833D4558D}"/>
              </a:ext>
            </a:extLst>
          </p:cNvPr>
          <p:cNvSpPr/>
          <p:nvPr/>
        </p:nvSpPr>
        <p:spPr>
          <a:xfrm>
            <a:off x="4527477" y="3333887"/>
            <a:ext cx="2346287" cy="2312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8F8D93-F64A-491E-A8CC-D69BA513A643}"/>
              </a:ext>
            </a:extLst>
          </p:cNvPr>
          <p:cNvSpPr/>
          <p:nvPr/>
        </p:nvSpPr>
        <p:spPr>
          <a:xfrm>
            <a:off x="4500034" y="3791087"/>
            <a:ext cx="2346287" cy="162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1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687DA-5C95-4CAA-8549-E77BA5BF5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987E05-6F4A-4675-A83B-6BC834613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91" y="1429009"/>
            <a:ext cx="9207418" cy="51445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2AC959-AE09-452F-BCF6-037D9741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Difference-in-differences estimated impact of the first wave of the pandemic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470AE-083C-4C94-AB47-77F88DBA6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15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6D72C1-CEAC-487B-A62C-5615B52EDBF9}"/>
              </a:ext>
            </a:extLst>
          </p:cNvPr>
          <p:cNvSpPr/>
          <p:nvPr/>
        </p:nvSpPr>
        <p:spPr>
          <a:xfrm>
            <a:off x="5897909" y="1774768"/>
            <a:ext cx="4276104" cy="2642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4D31B6-5C90-44B1-8BFC-737FF3DF626A}"/>
              </a:ext>
            </a:extLst>
          </p:cNvPr>
          <p:cNvSpPr/>
          <p:nvPr/>
        </p:nvSpPr>
        <p:spPr>
          <a:xfrm>
            <a:off x="3749346" y="4428630"/>
            <a:ext cx="6666405" cy="11733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ACAA1D-B2E6-4BBB-BCDC-29DF208D2CBA}"/>
              </a:ext>
            </a:extLst>
          </p:cNvPr>
          <p:cNvSpPr/>
          <p:nvPr/>
        </p:nvSpPr>
        <p:spPr>
          <a:xfrm>
            <a:off x="5641208" y="2302476"/>
            <a:ext cx="4753523" cy="3776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9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6FC3-6221-4579-92E9-A6916B855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heterogeneous is the impact of the lockdown on mental distress?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32E18-02AC-46EF-A89E-4E29CCF65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0956B-5C68-43E6-B423-F3AFF04CB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48" y="2245903"/>
            <a:ext cx="7872951" cy="3208599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79ECA-1AA6-43EA-B13D-2A46857A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16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C7ED6-D802-41B6-9D97-BC2DC507AE1C}"/>
              </a:ext>
            </a:extLst>
          </p:cNvPr>
          <p:cNvSpPr/>
          <p:nvPr/>
        </p:nvSpPr>
        <p:spPr>
          <a:xfrm>
            <a:off x="5641208" y="2638804"/>
            <a:ext cx="3492281" cy="283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2645A-24E7-4B93-8179-F3AFFB740438}"/>
              </a:ext>
            </a:extLst>
          </p:cNvPr>
          <p:cNvSpPr/>
          <p:nvPr/>
        </p:nvSpPr>
        <p:spPr>
          <a:xfrm>
            <a:off x="5651718" y="3481550"/>
            <a:ext cx="3492281" cy="283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641495-E9D3-4BF1-A9CA-B467E9CFC199}"/>
              </a:ext>
            </a:extLst>
          </p:cNvPr>
          <p:cNvSpPr/>
          <p:nvPr/>
        </p:nvSpPr>
        <p:spPr>
          <a:xfrm>
            <a:off x="5688504" y="4275079"/>
            <a:ext cx="3492281" cy="283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AE7D05-DACC-49B5-848B-21272906D159}"/>
              </a:ext>
            </a:extLst>
          </p:cNvPr>
          <p:cNvSpPr/>
          <p:nvPr/>
        </p:nvSpPr>
        <p:spPr>
          <a:xfrm>
            <a:off x="5052628" y="5089626"/>
            <a:ext cx="4884034" cy="283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C51FD2E-779E-463A-A35D-88F22E6D67AE}"/>
              </a:ext>
            </a:extLst>
          </p:cNvPr>
          <p:cNvCxnSpPr/>
          <p:nvPr/>
        </p:nvCxnSpPr>
        <p:spPr>
          <a:xfrm flipH="1">
            <a:off x="5286704" y="5667675"/>
            <a:ext cx="462893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814A0ED-E736-4E21-87EB-AF801C242ABE}"/>
              </a:ext>
            </a:extLst>
          </p:cNvPr>
          <p:cNvSpPr txBox="1"/>
          <p:nvPr/>
        </p:nvSpPr>
        <p:spPr>
          <a:xfrm>
            <a:off x="9982200" y="5346375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32CF0C-B7D8-42C7-8E78-431C6E88C43B}"/>
              </a:ext>
            </a:extLst>
          </p:cNvPr>
          <p:cNvSpPr txBox="1"/>
          <p:nvPr/>
        </p:nvSpPr>
        <p:spPr>
          <a:xfrm>
            <a:off x="4943928" y="535743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5274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471EF2-60E7-4642-8324-0F5C8654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was the pandemic so detrimental for mental health?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239810-46C0-4388-8664-FE65D73C05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Research question</a:t>
            </a:r>
            <a:r>
              <a:rPr lang="en-GB" baseline="0" dirty="0"/>
              <a:t> #2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3DC81-E025-4B33-81EF-8A7A970B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20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FDA461-89F8-40D0-B9F9-4B2FA25F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Why was the pandemic so detrimental for mental health?</a:t>
            </a:r>
            <a:endParaRPr lang="en-GB" baseline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23AECE-6928-41A1-AF70-DAEDE5ED3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understand the mental distress experienced in the UK during the first wave of the pandemic we evaluate the following mechanisms:</a:t>
            </a:r>
          </a:p>
          <a:p>
            <a:r>
              <a:rPr lang="en-GB" dirty="0"/>
              <a:t>Financial worries: </a:t>
            </a:r>
          </a:p>
          <a:p>
            <a:pPr lvl="1"/>
            <a:r>
              <a:rPr lang="en-GB" dirty="0"/>
              <a:t>Subjective financial health: from 1 to 5 how well are you managing your finances? where 1 is “Living comfortably” and 5 is “Finding it very difficult”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People who have financial worries could experience higher levels of mental distress during the first wave of the pandemic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6796F-AFB5-4D3C-9587-364A17A9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35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FDA461-89F8-40D0-B9F9-4B2FA25F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Why was the pandemic so detrimental for mental health?</a:t>
            </a:r>
            <a:endParaRPr lang="en-GB" baseline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23AECE-6928-41A1-AF70-DAEDE5ED3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understand the mental distress experienced in the UK during the first wave of the pandemic we evaluate the following mechanisms:</a:t>
            </a:r>
          </a:p>
          <a:p>
            <a:r>
              <a:rPr lang="en-GB" dirty="0"/>
              <a:t>Health anxiety: </a:t>
            </a:r>
          </a:p>
          <a:p>
            <a:pPr lvl="1"/>
            <a:r>
              <a:rPr lang="en-GB" dirty="0"/>
              <a:t>Chronic health: self-reported data on whether people suffer any chronic health condition</a:t>
            </a:r>
          </a:p>
          <a:p>
            <a:pPr lvl="1"/>
            <a:r>
              <a:rPr lang="en-GB" dirty="0"/>
              <a:t>Health-related anxiety should be much more apparent for those with these chronic health conditions</a:t>
            </a:r>
          </a:p>
          <a:p>
            <a:pPr lvl="2"/>
            <a:r>
              <a:rPr lang="en-GB" dirty="0"/>
              <a:t>Health conditions associated with severe COVID-19 complications </a:t>
            </a:r>
            <a:r>
              <a:rPr lang="en-GB" sz="1400" dirty="0"/>
              <a:t>(</a:t>
            </a:r>
            <a:r>
              <a:rPr lang="da-DK" sz="1400" dirty="0"/>
              <a:t>Ejaz et al., 2020; Gasmi et al., 2021; Treskova-Schwarzbach et al., 2021; PHE; 2020)</a:t>
            </a:r>
            <a:endParaRPr lang="en-GB" sz="1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6796F-AFB5-4D3C-9587-364A17A9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4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0FB2-74A3-43B7-8E06-6BBF8768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6088B-D1C8-48F7-A0B9-438ECE6B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Introduction: motivation &amp; research questions</a:t>
            </a:r>
          </a:p>
          <a:p>
            <a:r>
              <a:rPr lang="en-GB" dirty="0"/>
              <a:t>Data &amp; research design</a:t>
            </a:r>
          </a:p>
          <a:p>
            <a:r>
              <a:rPr lang="en-GB" dirty="0"/>
              <a:t>Results question #1: impact of the first wave of the pandemic on mental health</a:t>
            </a:r>
          </a:p>
          <a:p>
            <a:pPr lvl="1"/>
            <a:r>
              <a:rPr lang="en-GB" dirty="0"/>
              <a:t>The effect is about 50% to 67% of the estimated effect for unemployment</a:t>
            </a:r>
          </a:p>
          <a:p>
            <a:r>
              <a:rPr lang="en-GB" dirty="0"/>
              <a:t>Results question #2: why was the pandemic detrimental for mental health?</a:t>
            </a:r>
          </a:p>
          <a:p>
            <a:pPr lvl="1"/>
            <a:r>
              <a:rPr lang="en-GB" dirty="0"/>
              <a:t>Health anxiety, social isolation, and crowding stress are important mediators </a:t>
            </a:r>
          </a:p>
          <a:p>
            <a:r>
              <a:rPr lang="en-GB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B9635-69C9-40EE-852D-A208345D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0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FDA461-89F8-40D0-B9F9-4B2FA25F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Why was the pandemic so detrimental for mental health?</a:t>
            </a:r>
            <a:endParaRPr lang="en-GB" baseline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23AECE-6928-41A1-AF70-DAEDE5ED3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understand the mental distress experienced in the UK during the first wave of the pandemic we evaluate the following mechanisms:</a:t>
            </a:r>
          </a:p>
          <a:p>
            <a:r>
              <a:rPr lang="en-GB" dirty="0"/>
              <a:t>Social isolation: </a:t>
            </a:r>
          </a:p>
          <a:p>
            <a:pPr lvl="1"/>
            <a:r>
              <a:rPr lang="en-GB" dirty="0"/>
              <a:t>Loneliness: how often do you feel lonely? Often, sometimes, hardly ever or never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Social interaction is beneficial for mental health and to prevent feelings of loneliness </a:t>
            </a:r>
            <a:r>
              <a:rPr lang="en-GB" sz="1400" dirty="0"/>
              <a:t>(Child &amp; Lawton, 2017; </a:t>
            </a:r>
            <a:r>
              <a:rPr lang="en-GB" sz="1400" dirty="0" err="1"/>
              <a:t>d’Hombres</a:t>
            </a:r>
            <a:r>
              <a:rPr lang="en-GB" sz="1400" dirty="0"/>
              <a:t> et al. 2021; ONS, 2018; Tulane University, 2020)</a:t>
            </a:r>
          </a:p>
          <a:p>
            <a:pPr lvl="1"/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073A19-56D7-4C3E-A10F-887BFD14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2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FDA461-89F8-40D0-B9F9-4B2FA25F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Why was the pandemic so detrimental for mental health?</a:t>
            </a:r>
            <a:endParaRPr lang="en-GB" baseline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23AECE-6928-41A1-AF70-DAEDE5ED3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understand the mental distress experienced in the UK during the first wave of the pandemic we evaluate the following mechanisms:</a:t>
            </a:r>
          </a:p>
          <a:p>
            <a:r>
              <a:rPr lang="en-GB" dirty="0"/>
              <a:t>Crowding stress: </a:t>
            </a:r>
          </a:p>
          <a:p>
            <a:pPr lvl="1"/>
            <a:r>
              <a:rPr lang="en-GB" dirty="0"/>
              <a:t>Overcrowding: we divide the total number of people living in the household by the number of bedrooms in their dwelling unit </a:t>
            </a:r>
          </a:p>
          <a:p>
            <a:pPr lvl="1"/>
            <a:r>
              <a:rPr lang="en-GB" dirty="0"/>
              <a:t>Being constrained to one’s home for long periods can result in crowding stress </a:t>
            </a:r>
            <a:r>
              <a:rPr lang="en-GB" sz="1400" dirty="0"/>
              <a:t>(Aiello et al., 1981; </a:t>
            </a:r>
            <a:r>
              <a:rPr lang="en-GB" sz="1400" dirty="0" err="1"/>
              <a:t>Regoeczi</a:t>
            </a:r>
            <a:r>
              <a:rPr lang="en-GB" sz="1400" dirty="0"/>
              <a:t>, 2008)</a:t>
            </a:r>
          </a:p>
          <a:p>
            <a:pPr lvl="2"/>
            <a:r>
              <a:rPr lang="en-GB" dirty="0"/>
              <a:t>Crowding stress and density are related. When density is high it can lead to crowding stress </a:t>
            </a:r>
            <a:r>
              <a:rPr lang="en-GB" sz="1400" dirty="0"/>
              <a:t>(Churchman 1999, Evans and Cohen 1987)</a:t>
            </a:r>
          </a:p>
          <a:p>
            <a:pPr lvl="1"/>
            <a:endParaRPr lang="en-GB" sz="1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073A19-56D7-4C3E-A10F-887BFD14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7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00FD-B6BC-4A66-B390-AEBF29998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Results of the mechanisms behind the overall mental distress during the first lockdown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0A965-D149-41AE-85D4-CE240AAD35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Research question</a:t>
            </a:r>
            <a:r>
              <a:rPr lang="en-GB" baseline="0" dirty="0"/>
              <a:t>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D9696-DCD8-45F8-A0E1-54E70519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039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B18B4-A716-4157-BA96-F6B5F7174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8F0C3-8944-4C3D-87C5-B023F8F37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551D04-5185-4FA3-83E8-C95A7E9E3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570" y="1317724"/>
            <a:ext cx="8543925" cy="46101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3A0CA-3947-43E5-B4AE-210EB64C3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23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F43D12-E1B6-4F9C-9D38-3C10206BAC5E}"/>
              </a:ext>
            </a:extLst>
          </p:cNvPr>
          <p:cNvSpPr/>
          <p:nvPr/>
        </p:nvSpPr>
        <p:spPr>
          <a:xfrm>
            <a:off x="1916506" y="3418489"/>
            <a:ext cx="7206474" cy="11009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A02B0D-D717-44C0-A242-71F70D3F61B1}"/>
              </a:ext>
            </a:extLst>
          </p:cNvPr>
          <p:cNvSpPr/>
          <p:nvPr/>
        </p:nvSpPr>
        <p:spPr>
          <a:xfrm>
            <a:off x="4286588" y="2134848"/>
            <a:ext cx="4836392" cy="32457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66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A9A40-F3D0-4ADA-A595-3CF49482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AFFC7-95D2-4A3E-9908-84A3398720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7E6A-E28A-4C03-9C78-E94E3BAF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57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C6847-75AC-4285-B358-B93626C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647C0-1987-4AC6-92DD-5B5F429B0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overall impact of the first wave of the pandemic is substantial: </a:t>
            </a:r>
          </a:p>
          <a:p>
            <a:pPr lvl="1"/>
            <a:r>
              <a:rPr lang="en-GB" dirty="0"/>
              <a:t>This effect represents between 50% and 67% of the estimated disutility associated with unemployment and it is even larger compared to that of divorce and widowhood </a:t>
            </a:r>
            <a:r>
              <a:rPr lang="en-GB" sz="1400" dirty="0"/>
              <a:t>(Howley &amp; Knight, 2021; Flint et al., 2013)</a:t>
            </a:r>
          </a:p>
          <a:p>
            <a:r>
              <a:rPr lang="en-GB" dirty="0"/>
              <a:t>In the UK, the mental health burden associated with the pandemic is bigger for women, younger age groups, BAME groups, and migrants</a:t>
            </a:r>
          </a:p>
          <a:p>
            <a:r>
              <a:rPr lang="en-GB" dirty="0"/>
              <a:t>Health anxiety, social isolation, and crowding stress play a prominent role on explaining why the pandemic was detrimental to mental health </a:t>
            </a:r>
          </a:p>
          <a:p>
            <a:pPr lvl="1"/>
            <a:r>
              <a:rPr lang="en-GB" dirty="0"/>
              <a:t>We also find that financial health has some effect but not as big as compared to the other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1BE13-590D-47AA-A474-9D203ECB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7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10D3-9196-4E3D-B070-84F999BE2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5623"/>
          </a:xfrm>
        </p:spPr>
        <p:txBody>
          <a:bodyPr>
            <a:normAutofit fontScale="90000"/>
          </a:bodyPr>
          <a:lstStyle/>
          <a:p>
            <a:r>
              <a:rPr lang="en-GB" dirty="0"/>
              <a:t>Thank you!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D18AC6A-2D76-447F-8D8C-F396D237CE7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2185879"/>
            <a:ext cx="91440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Lina Anaya</a:t>
            </a:r>
          </a:p>
          <a:p>
            <a:pPr algn="ctr"/>
            <a:r>
              <a:rPr lang="en-US" sz="2200" b="1" dirty="0">
                <a:hlinkClick r:id="rId2"/>
              </a:rPr>
              <a:t>l.anaya@bradford.ac.uk</a:t>
            </a:r>
            <a:endParaRPr lang="en-US" sz="2200" b="1" dirty="0"/>
          </a:p>
          <a:p>
            <a:pPr algn="ctr"/>
            <a:endParaRPr lang="en-US" sz="2200" b="1" dirty="0"/>
          </a:p>
          <a:p>
            <a:pPr algn="ctr"/>
            <a:r>
              <a:rPr lang="en-US" b="1" dirty="0"/>
              <a:t>@lina_Anaya</a:t>
            </a:r>
          </a:p>
          <a:p>
            <a:pPr algn="ctr"/>
            <a:endParaRPr lang="en-US" sz="2200" b="1" dirty="0"/>
          </a:p>
          <a:p>
            <a:pPr algn="ctr"/>
            <a:r>
              <a:rPr lang="en-US" b="1" dirty="0"/>
              <a:t>Lina Anaya</a:t>
            </a:r>
          </a:p>
          <a:p>
            <a:endParaRPr lang="en-US" sz="2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EAAF66-A43B-4057-A12D-482FFE59CC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277" y="3429000"/>
            <a:ext cx="657007" cy="641608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98DCE832-7B21-4B56-B82E-24FB60B80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500" y="4211632"/>
            <a:ext cx="969579" cy="96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327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2DD2F-DEF6-479E-9120-B70F69375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8492D-A26A-41E8-B390-84054576FA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F939E-AA96-4043-A9D3-30DB5602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4032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0038-2FA9-4DA5-AF40-385DF6BC6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Pre-trends test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ACA49CE-A10F-4CC6-819C-6E73D82E6A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296527"/>
            <a:ext cx="3620923" cy="5297894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189F2E-9210-4E19-B078-A4962D2D0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335" y="1271499"/>
            <a:ext cx="3620922" cy="5322922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6C1FF73-8F2A-45F6-833E-DA764DD0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57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1EB31-F53A-44AA-BE05-67A08E53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difference-in-differences estimates employing alternative cut-off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79357-D4E4-4221-8455-7527BBF11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570E7A-7431-4B96-A3EA-D125B5ACB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712" y="2134394"/>
            <a:ext cx="9172575" cy="37338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9D8E43B-2454-4280-ACE7-A1675F6F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9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1E05-F580-4650-8F9A-BC52CD36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i="0" u="none" strike="noStrike" kern="1200" dirty="0">
                <a:effectLst/>
              </a:rPr>
              <a:t>The Covid-19 pandemic has been </a:t>
            </a:r>
            <a:r>
              <a:rPr lang="en-GB" sz="4400" i="0" u="none" strike="noStrike" kern="1200" baseline="0" dirty="0">
                <a:effectLst/>
              </a:rPr>
              <a:t>one of </a:t>
            </a:r>
            <a:r>
              <a:rPr lang="en-GB" sz="4400" i="0" u="none" strike="noStrike" kern="1200" dirty="0">
                <a:effectLst/>
              </a:rPr>
              <a:t>the most significant public health crisis of our time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75D04-671C-4D77-B68C-5A020BFC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COVID-19 restrictions</a:t>
            </a:r>
            <a:r>
              <a:rPr lang="en-GB" baseline="0" dirty="0"/>
              <a:t> had economic costs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(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Goolsbee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 &amp;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Syverson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, 2021; Gupta et al., 2020; Rojas et al., 2020)</a:t>
            </a:r>
          </a:p>
          <a:p>
            <a:pPr lvl="0"/>
            <a:r>
              <a:rPr lang="en-GB" dirty="0"/>
              <a:t>The pandemic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was associated with a substantive rise in psychological distress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(Banks et al., 2021)</a:t>
            </a:r>
          </a:p>
          <a:p>
            <a:pPr lvl="0"/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Having a better</a:t>
            </a:r>
            <a:r>
              <a:rPr lang="en-GB" b="0" i="0" u="none" strike="noStrike" kern="1200" baseline="0" dirty="0">
                <a:solidFill>
                  <a:schemeClr val="tx1"/>
                </a:solidFill>
                <a:effectLst/>
              </a:rPr>
              <a:t> understanding of the consequences of the pandemic is important to </a:t>
            </a:r>
            <a:r>
              <a:rPr lang="en-GB" dirty="0"/>
              <a:t>create</a:t>
            </a:r>
            <a:r>
              <a:rPr lang="en-GB" b="0" i="0" u="none" strike="noStrike" kern="1200" baseline="0" dirty="0">
                <a:solidFill>
                  <a:schemeClr val="tx1"/>
                </a:solidFill>
                <a:effectLst/>
              </a:rPr>
              <a:t> more informed policies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in response to this or indeed future pandemics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6DFA1B-0E51-4656-A05A-FFBA68B6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C4E0-F259-46C9-9DC5-7FE4CA31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Difference-in-differences-fixed-effects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3E5E4-55DB-4499-BFF9-7DD631EEC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71D92-E03E-4A10-8363-A91F2E04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30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4B6583-5FC6-463C-B62D-41E9D696F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457" y="1527932"/>
            <a:ext cx="8137963" cy="482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82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4131-2CF1-414A-9BB5-A1E4CE30D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8" y="681037"/>
            <a:ext cx="4901926" cy="5047703"/>
          </a:xfrm>
        </p:spPr>
        <p:txBody>
          <a:bodyPr>
            <a:normAutofit/>
          </a:bodyPr>
          <a:lstStyle/>
          <a:p>
            <a:r>
              <a:rPr lang="en-GB" dirty="0"/>
              <a:t>Difference-in-differences placebo estimates </a:t>
            </a:r>
            <a:br>
              <a:rPr lang="en-GB" dirty="0"/>
            </a:br>
            <a:r>
              <a:rPr lang="en-GB" dirty="0"/>
              <a:t>(01-Jun-2018/31-May-2019 to 01-Jun-2019/31-May-2020)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468CB-6EA7-497F-8D52-F324FB14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31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21F572-3066-4E1C-9FB0-E48E462E1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014" y="180975"/>
            <a:ext cx="5762625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3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4705-B06E-4241-A12F-52C032C78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i="0" u="none" strike="noStrike" kern="1200" dirty="0">
                <a:effectLst/>
              </a:rPr>
              <a:t>Understanding who could be more affected by current/future pandemics is also important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BD9CD-186B-43EC-957B-D23732932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It can </a:t>
            </a:r>
            <a:r>
              <a:rPr lang="en-GB" b="0" i="0" u="none" strike="noStrike" kern="1200" baseline="0" dirty="0">
                <a:solidFill>
                  <a:schemeClr val="tx1"/>
                </a:solidFill>
                <a:effectLst/>
              </a:rPr>
              <a:t>help to inform and target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policies that could mitigate or minimise</a:t>
            </a:r>
            <a:r>
              <a:rPr lang="en-GB" b="0" i="0" u="none" strike="noStrike" kern="1200" baseline="0" dirty="0">
                <a:solidFill>
                  <a:schemeClr val="tx1"/>
                </a:solidFill>
                <a:effectLst/>
              </a:rPr>
              <a:t>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these detrimental impacts</a:t>
            </a:r>
          </a:p>
          <a:p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Women, ethnic minorities, young adults and working parents have been disproportionately impacted on their mental well-being during the pandemic 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(Banks &amp; Xu, 2020; Cheng et al., 2021; Daly et al., 2020; Etheridge &amp;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Spantig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, 2020;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Giovanis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 &amp;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Ozdamar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, 2020;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Niedzwiedz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 et al., 2021;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Swaziek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 &amp; Wozniak, 2020; Zamarro &amp; </a:t>
            </a:r>
            <a:r>
              <a:rPr lang="en-GB" sz="1600" b="0" i="0" u="none" strike="noStrike" kern="1200" dirty="0" err="1">
                <a:solidFill>
                  <a:schemeClr val="tx1"/>
                </a:solidFill>
                <a:effectLst/>
              </a:rPr>
              <a:t>Prados</a:t>
            </a:r>
            <a:r>
              <a:rPr lang="en-GB" sz="1600" b="0" i="0" u="none" strike="noStrike" kern="1200" dirty="0">
                <a:solidFill>
                  <a:schemeClr val="tx1"/>
                </a:solidFill>
                <a:effectLst/>
              </a:rPr>
              <a:t>, 2021)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58951-7EF9-42B6-B483-69C73742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16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2EAB5-0B9C-470D-87F8-451B6D7E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this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46846-1536-405D-BD71-4D65BCB1B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We contribute to the existing literature by </a:t>
            </a:r>
            <a:r>
              <a:rPr lang="en-GB" dirty="0"/>
              <a:t>employing a Diff-in-Diff method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: </a:t>
            </a:r>
          </a:p>
          <a:p>
            <a:pPr lvl="1"/>
            <a:r>
              <a:rPr lang="en-GB" b="1" i="0" u="none" strike="noStrike" kern="1200" dirty="0">
                <a:solidFill>
                  <a:schemeClr val="tx1"/>
                </a:solidFill>
                <a:effectLst/>
              </a:rPr>
              <a:t>Q1: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Evaluate the causal impact of the initial wave of the pandemic on mental health in the UK</a:t>
            </a:r>
          </a:p>
          <a:p>
            <a:pPr lvl="1"/>
            <a:r>
              <a:rPr lang="en-GB" b="1" i="0" u="none" strike="noStrike" kern="1200" dirty="0">
                <a:solidFill>
                  <a:schemeClr val="tx1"/>
                </a:solidFill>
                <a:effectLst/>
              </a:rPr>
              <a:t>Q2: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What factors/mechanisms lie behind these detrimental mental health impacts</a:t>
            </a:r>
          </a:p>
          <a:p>
            <a:pPr lvl="1"/>
            <a:r>
              <a:rPr lang="en-GB" dirty="0"/>
              <a:t>This quasi-experimental framework allows us to more reliably calculate the impact of the pandemic and the resulting social restrictions for mental health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B2329-D28F-4EFE-AE74-A6C8403E2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43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3AABE-6DF4-449D-AEB2-6690FDC3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3CE62-7B2C-42F8-9DBE-2E9059D6A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use data from the </a:t>
            </a:r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UK Household Longitudinal Study (UKHLS or Understanding Society) and the UKHLS</a:t>
            </a:r>
            <a:r>
              <a:rPr lang="en-GB" b="0" i="0" u="none" strike="noStrike" kern="1200" baseline="0" dirty="0">
                <a:solidFill>
                  <a:schemeClr val="tx1"/>
                </a:solidFill>
                <a:effectLst/>
              </a:rPr>
              <a:t> COVID panel</a:t>
            </a:r>
          </a:p>
          <a:p>
            <a:pPr lvl="1"/>
            <a:r>
              <a:rPr lang="en-GB" sz="2400" b="0" i="0" u="none" strike="noStrike" kern="1200" dirty="0">
                <a:solidFill>
                  <a:schemeClr val="tx1"/>
                </a:solidFill>
                <a:effectLst/>
              </a:rPr>
              <a:t>Panel that follows UK households over time and collects a wide range of information such as social, economic, and behavioural factors</a:t>
            </a:r>
          </a:p>
          <a:p>
            <a:r>
              <a:rPr lang="en-GB" b="0" i="0" u="none" strike="noStrike" kern="1200" dirty="0">
                <a:solidFill>
                  <a:schemeClr val="tx1"/>
                </a:solidFill>
                <a:effectLst/>
              </a:rPr>
              <a:t>The</a:t>
            </a:r>
            <a:r>
              <a:rPr lang="en-GB" b="0" i="0" u="none" strike="noStrike" kern="1200" baseline="0" dirty="0">
                <a:solidFill>
                  <a:schemeClr val="tx1"/>
                </a:solidFill>
                <a:effectLst/>
              </a:rPr>
              <a:t> advantage is the availability of pre and post pandemic data of mental health </a:t>
            </a:r>
          </a:p>
          <a:p>
            <a:pPr lvl="1"/>
            <a:r>
              <a:rPr lang="en-GB" sz="2400" b="0" i="0" u="none" strike="noStrike" kern="1200" dirty="0">
                <a:solidFill>
                  <a:schemeClr val="tx1"/>
                </a:solidFill>
                <a:effectLst/>
              </a:rPr>
              <a:t>It allows</a:t>
            </a:r>
            <a:r>
              <a:rPr lang="en-GB" sz="2400" b="0" i="0" u="none" strike="noStrike" kern="1200" baseline="0" dirty="0">
                <a:solidFill>
                  <a:schemeClr val="tx1"/>
                </a:solidFill>
                <a:effectLst/>
              </a:rPr>
              <a:t> implementing a quasi-experimental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EEE94-74CA-41DB-B430-029602DBB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30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92D1A-F531-42B3-A029-AE699B513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lockdown announcement in the UK as a cut-off to evaluate the role of the first wave of the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F29A-3744-44B8-AA8F-921B08D45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first lockdown in the UK was announced on March 23, 2020</a:t>
            </a:r>
          </a:p>
          <a:p>
            <a:pPr lvl="1"/>
            <a:r>
              <a:rPr lang="en-GB" dirty="0"/>
              <a:t>Implemented one day after the announcement</a:t>
            </a:r>
          </a:p>
          <a:p>
            <a:pPr lvl="0"/>
            <a:r>
              <a:rPr lang="en-GB" dirty="0"/>
              <a:t>Restrictions:</a:t>
            </a:r>
          </a:p>
          <a:p>
            <a:pPr lvl="1"/>
            <a:r>
              <a:rPr lang="en-GB" dirty="0"/>
              <a:t>Stay-at-home, police-enforced</a:t>
            </a:r>
            <a:r>
              <a:rPr lang="en-GB" baseline="0" dirty="0"/>
              <a:t> order</a:t>
            </a:r>
          </a:p>
          <a:p>
            <a:pPr lvl="2"/>
            <a:r>
              <a:rPr lang="en-GB" sz="2000" b="0" i="0" kern="1200" dirty="0">
                <a:solidFill>
                  <a:schemeClr val="tx1"/>
                </a:solidFill>
                <a:effectLst/>
              </a:rPr>
              <a:t>People could only be outside to buy food or medication, exercise alone once a day, or to travel to work if absolutely necessary</a:t>
            </a:r>
          </a:p>
          <a:p>
            <a:pPr lvl="1"/>
            <a:r>
              <a:rPr lang="en-GB" dirty="0"/>
              <a:t>Gatherings of maximum two people</a:t>
            </a:r>
          </a:p>
          <a:p>
            <a:pPr lvl="1"/>
            <a:r>
              <a:rPr lang="en-GB" dirty="0"/>
              <a:t>All non-essential</a:t>
            </a:r>
            <a:r>
              <a:rPr lang="en-GB" baseline="0" dirty="0"/>
              <a:t> shops/businesses closed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E8526-BA1D-422B-8394-63D58C2E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2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82F6E-6649-4ED3-8A8C-C2F52958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the effect of the first wave of the pandemic on mental health in the UK?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15551-D74D-4D1B-95D4-A8B45A9B94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Research question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ACBAA-4D38-4C9D-B95B-8815F23B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290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54F78-B74B-4DFD-86B3-F0A78247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</a:t>
            </a:r>
            <a:r>
              <a:rPr lang="en-GB" baseline="0" dirty="0"/>
              <a:t> design: </a:t>
            </a:r>
            <a:r>
              <a:rPr lang="en-GB" sz="4000" kern="1200" baseline="0" dirty="0">
                <a:effectLst/>
              </a:rPr>
              <a:t>difference-in-differences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7E306-CD74-4869-B01D-E81AC54CFE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baseline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𝑘𝑖𝑡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𝑘𝑖𝑡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GB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en-GB" baseline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GB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𝑀</m:t>
                        </m:r>
                      </m:e>
                      <m:sub>
                        <m:r>
                          <a:rPr lang="en-GB" sz="2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dirty="0"/>
                  <a:t>: corresponds to the mental heath of the individual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baseline="0" dirty="0"/>
                  <a:t> reported on the interview date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baseline="0" dirty="0"/>
                  <a:t> </a:t>
                </a:r>
              </a:p>
              <a:p>
                <a:pPr lvl="1"/>
                <a:r>
                  <a:rPr lang="en-GB" dirty="0"/>
                  <a:t>General Health Questionnaire (GHQ) 12</a:t>
                </a:r>
                <a:r>
                  <a:rPr lang="en-GB" baseline="0" dirty="0"/>
                  <a:t>-item scale that assesses </a:t>
                </a:r>
                <a:r>
                  <a:rPr lang="en-GB" sz="2400" kern="1200" dirty="0">
                    <a:solidFill>
                      <a:schemeClr val="tx1"/>
                    </a:solidFill>
                    <a:effectLst/>
                  </a:rPr>
                  <a:t>somatic symptoms, anxiety and insomnia, social dysfunction, and general happiness</a:t>
                </a:r>
                <a:endParaRPr lang="en-GB" dirty="0"/>
              </a:p>
              <a:p>
                <a:pPr lvl="1"/>
                <a:r>
                  <a:rPr lang="en-GB" dirty="0"/>
                  <a:t>Ranges from 0 (lowest) to 36 (highest) mental distress</a:t>
                </a:r>
              </a:p>
              <a:p>
                <a:pPr marL="457200" lvl="1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27E306-CD74-4869-B01D-E81AC54CFE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9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ED3B52-ABA4-4829-B2B9-7B09D04F0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29C3D-C0A5-4436-9842-AD08196154B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9234</TotalTime>
  <Words>1482</Words>
  <Application>Microsoft Office PowerPoint</Application>
  <PresentationFormat>Widescreen</PresentationFormat>
  <Paragraphs>162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 Math</vt:lpstr>
      <vt:lpstr>Times New Roman</vt:lpstr>
      <vt:lpstr>Office Theme</vt:lpstr>
      <vt:lpstr>Locked down in distress: a causal estimation of the mental-health fallout from the COVID-19 pandemic</vt:lpstr>
      <vt:lpstr>Outline</vt:lpstr>
      <vt:lpstr>The Covid-19 pandemic has been one of the most significant public health crisis of our time</vt:lpstr>
      <vt:lpstr>Understanding who could be more affected by current/future pandemics is also important</vt:lpstr>
      <vt:lpstr>In this paper</vt:lpstr>
      <vt:lpstr>Data</vt:lpstr>
      <vt:lpstr>The lockdown announcement in the UK as a cut-off to evaluate the role of the first wave of the pandemic</vt:lpstr>
      <vt:lpstr>What is the effect of the first wave of the pandemic on mental health in the UK?</vt:lpstr>
      <vt:lpstr>Research design: difference-in-differences </vt:lpstr>
      <vt:lpstr>Research design: difference-in-differences </vt:lpstr>
      <vt:lpstr>Research design: difference-in-differences </vt:lpstr>
      <vt:lpstr>Research design: difference-in-differences </vt:lpstr>
      <vt:lpstr>Results of the first pandemic wave impact on mental health</vt:lpstr>
      <vt:lpstr>PowerPoint Presentation</vt:lpstr>
      <vt:lpstr>Difference-in-differences estimated impact of the first wave of the pandemic</vt:lpstr>
      <vt:lpstr>How heterogeneous is the impact of the lockdown on mental distress?</vt:lpstr>
      <vt:lpstr>Why was the pandemic so detrimental for mental health?</vt:lpstr>
      <vt:lpstr>Why was the pandemic so detrimental for mental health?</vt:lpstr>
      <vt:lpstr>Why was the pandemic so detrimental for mental health?</vt:lpstr>
      <vt:lpstr>Why was the pandemic so detrimental for mental health?</vt:lpstr>
      <vt:lpstr>Why was the pandemic so detrimental for mental health?</vt:lpstr>
      <vt:lpstr>Results of the mechanisms behind the overall mental distress during the first lockdown</vt:lpstr>
      <vt:lpstr>PowerPoint Presentation</vt:lpstr>
      <vt:lpstr>Conclusions </vt:lpstr>
      <vt:lpstr>Conclusions</vt:lpstr>
      <vt:lpstr>Thank you! </vt:lpstr>
      <vt:lpstr>Appendix</vt:lpstr>
      <vt:lpstr>Pre-trends test</vt:lpstr>
      <vt:lpstr>Summary of difference-in-differences estimates employing alternative cut-off dates</vt:lpstr>
      <vt:lpstr>Difference-in-differences-fixed-effects estimates</vt:lpstr>
      <vt:lpstr>Difference-in-differences placebo estimates  (01-Jun-2018/31-May-2019 to 01-Jun-2019/31-May-2020)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Locked down in distress: a causal estimation of the mental-health fallout from the COVID-19 pandemic</dc:title>
  <dc:creator>Lina Anaya</dc:creator>
  <cp:lastModifiedBy>Lina Anaya</cp:lastModifiedBy>
  <cp:revision>31</cp:revision>
  <dcterms:created xsi:type="dcterms:W3CDTF">2022-03-16T09:50:24Z</dcterms:created>
  <dcterms:modified xsi:type="dcterms:W3CDTF">2022-04-04T11:23:02Z</dcterms:modified>
</cp:coreProperties>
</file>